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2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73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99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17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5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74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31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4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98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1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E4C41-0D83-48F2-AF78-56D18297ACB2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FC29C-B6D4-4E24-A58D-881C40543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85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7"/>
          <p:cNvSpPr txBox="1">
            <a:spLocks noChangeArrowheads="1"/>
          </p:cNvSpPr>
          <p:nvPr/>
        </p:nvSpPr>
        <p:spPr bwMode="auto">
          <a:xfrm>
            <a:off x="5769553" y="1168232"/>
            <a:ext cx="15906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 dirty="0" err="1">
                <a:solidFill>
                  <a:srgbClr val="996633"/>
                </a:solidFill>
                <a:latin typeface="Arial" panose="020B0604020202020204" pitchFamily="34" charset="0"/>
              </a:rPr>
              <a:t>chemical</a:t>
            </a:r>
            <a:endParaRPr lang="nl-NL" altLang="en-US" sz="1200" b="1" dirty="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69"/>
          <p:cNvSpPr txBox="1">
            <a:spLocks noChangeArrowheads="1"/>
          </p:cNvSpPr>
          <p:nvPr/>
        </p:nvSpPr>
        <p:spPr bwMode="auto">
          <a:xfrm>
            <a:off x="4841368" y="2156830"/>
            <a:ext cx="339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 dirty="0">
                <a:solidFill>
                  <a:srgbClr val="996633"/>
                </a:solidFill>
                <a:latin typeface="Arial" panose="020B0604020202020204" pitchFamily="34" charset="0"/>
              </a:rPr>
              <a:t>direct </a:t>
            </a:r>
            <a:r>
              <a:rPr lang="nl-BE" altLang="en-US" sz="1200" b="1" dirty="0" err="1">
                <a:solidFill>
                  <a:srgbClr val="996633"/>
                </a:solidFill>
                <a:latin typeface="Arial" panose="020B0604020202020204" pitchFamily="34" charset="0"/>
              </a:rPr>
              <a:t>mitochondrial</a:t>
            </a:r>
            <a:r>
              <a:rPr lang="nl-BE" altLang="en-US" sz="1200" b="1" dirty="0">
                <a:solidFill>
                  <a:srgbClr val="996633"/>
                </a:solidFill>
                <a:latin typeface="Arial" panose="020B0604020202020204" pitchFamily="34" charset="0"/>
              </a:rPr>
              <a:t> </a:t>
            </a:r>
            <a:r>
              <a:rPr lang="nl-BE" altLang="en-US" sz="1200" b="1" dirty="0" err="1">
                <a:solidFill>
                  <a:srgbClr val="996633"/>
                </a:solidFill>
                <a:latin typeface="Arial" panose="020B0604020202020204" pitchFamily="34" charset="0"/>
              </a:rPr>
              <a:t>inhibition</a:t>
            </a:r>
            <a:endParaRPr lang="nl-NL" altLang="en-US" sz="1200" b="1" dirty="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70"/>
          <p:cNvSpPr txBox="1">
            <a:spLocks noChangeArrowheads="1"/>
          </p:cNvSpPr>
          <p:nvPr/>
        </p:nvSpPr>
        <p:spPr bwMode="auto">
          <a:xfrm>
            <a:off x="7276593" y="2156830"/>
            <a:ext cx="339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 dirty="0" err="1" smtClean="0">
                <a:solidFill>
                  <a:srgbClr val="996633"/>
                </a:solidFill>
                <a:latin typeface="Arial" panose="020B0604020202020204" pitchFamily="34" charset="0"/>
              </a:rPr>
              <a:t>decompartmentalization</a:t>
            </a:r>
            <a:endParaRPr lang="nl-NL" altLang="en-US" sz="1200" b="1" dirty="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71"/>
          <p:cNvSpPr txBox="1">
            <a:spLocks noChangeArrowheads="1"/>
          </p:cNvSpPr>
          <p:nvPr/>
        </p:nvSpPr>
        <p:spPr bwMode="auto">
          <a:xfrm>
            <a:off x="3682493" y="4799264"/>
            <a:ext cx="339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 dirty="0" err="1">
                <a:solidFill>
                  <a:srgbClr val="996633"/>
                </a:solidFill>
                <a:latin typeface="Arial" panose="020B0604020202020204" pitchFamily="34" charset="0"/>
              </a:rPr>
              <a:t>apoptosis</a:t>
            </a:r>
            <a:endParaRPr lang="nl-NL" altLang="en-US" sz="1200" b="1" dirty="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16" name="Text Box 72"/>
          <p:cNvSpPr txBox="1">
            <a:spLocks noChangeArrowheads="1"/>
          </p:cNvSpPr>
          <p:nvPr/>
        </p:nvSpPr>
        <p:spPr bwMode="auto">
          <a:xfrm>
            <a:off x="5973841" y="4799264"/>
            <a:ext cx="339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>
                <a:solidFill>
                  <a:srgbClr val="996633"/>
                </a:solidFill>
                <a:latin typeface="Arial" panose="020B0604020202020204" pitchFamily="34" charset="0"/>
              </a:rPr>
              <a:t>necrosis</a:t>
            </a:r>
            <a:endParaRPr lang="nl-NL" altLang="en-US" sz="1200" b="1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19" name="Text Box 75"/>
          <p:cNvSpPr txBox="1">
            <a:spLocks noChangeArrowheads="1"/>
          </p:cNvSpPr>
          <p:nvPr/>
        </p:nvSpPr>
        <p:spPr bwMode="auto">
          <a:xfrm>
            <a:off x="4882643" y="3526926"/>
            <a:ext cx="339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 dirty="0" err="1">
                <a:solidFill>
                  <a:srgbClr val="996633"/>
                </a:solidFill>
                <a:latin typeface="Arial" panose="020B0604020202020204" pitchFamily="34" charset="0"/>
              </a:rPr>
              <a:t>mitochondrial</a:t>
            </a:r>
            <a:r>
              <a:rPr lang="nl-BE" altLang="en-US" sz="1200" b="1" dirty="0">
                <a:solidFill>
                  <a:srgbClr val="996633"/>
                </a:solidFill>
                <a:latin typeface="Arial" panose="020B0604020202020204" pitchFamily="34" charset="0"/>
              </a:rPr>
              <a:t> </a:t>
            </a:r>
            <a:r>
              <a:rPr lang="nl-BE" altLang="en-US" sz="1200" b="1" dirty="0" err="1">
                <a:solidFill>
                  <a:srgbClr val="996633"/>
                </a:solidFill>
                <a:latin typeface="Arial" panose="020B0604020202020204" pitchFamily="34" charset="0"/>
              </a:rPr>
              <a:t>dysfunction</a:t>
            </a:r>
            <a:endParaRPr lang="nl-NL" altLang="en-US" sz="1200" b="1" dirty="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22" name="Text Box 81"/>
          <p:cNvSpPr txBox="1">
            <a:spLocks noChangeArrowheads="1"/>
          </p:cNvSpPr>
          <p:nvPr/>
        </p:nvSpPr>
        <p:spPr bwMode="auto">
          <a:xfrm>
            <a:off x="2475993" y="2156830"/>
            <a:ext cx="3390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200" b="1" dirty="0" err="1" smtClean="0">
                <a:solidFill>
                  <a:srgbClr val="996633"/>
                </a:solidFill>
                <a:latin typeface="Arial" panose="020B0604020202020204" pitchFamily="34" charset="0"/>
              </a:rPr>
              <a:t>narcosis</a:t>
            </a:r>
            <a:endParaRPr lang="nl-NL" altLang="en-US" sz="1200" b="1" dirty="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25" name="Line 86"/>
          <p:cNvSpPr>
            <a:spLocks noChangeShapeType="1"/>
          </p:cNvSpPr>
          <p:nvPr/>
        </p:nvSpPr>
        <p:spPr bwMode="auto">
          <a:xfrm>
            <a:off x="4169084" y="1720059"/>
            <a:ext cx="9525" cy="266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87"/>
          <p:cNvSpPr>
            <a:spLocks noChangeShapeType="1"/>
          </p:cNvSpPr>
          <p:nvPr/>
        </p:nvSpPr>
        <p:spPr bwMode="auto">
          <a:xfrm>
            <a:off x="9018081" y="1720059"/>
            <a:ext cx="9525" cy="266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84"/>
          <p:cNvSpPr>
            <a:spLocks noChangeShapeType="1"/>
          </p:cNvSpPr>
          <p:nvPr/>
        </p:nvSpPr>
        <p:spPr bwMode="auto">
          <a:xfrm>
            <a:off x="6571743" y="1720059"/>
            <a:ext cx="9525" cy="266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89"/>
          <p:cNvSpPr>
            <a:spLocks noChangeShapeType="1"/>
          </p:cNvSpPr>
          <p:nvPr/>
        </p:nvSpPr>
        <p:spPr bwMode="auto">
          <a:xfrm>
            <a:off x="4161918" y="1707359"/>
            <a:ext cx="486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90"/>
          <p:cNvSpPr>
            <a:spLocks noChangeShapeType="1"/>
          </p:cNvSpPr>
          <p:nvPr/>
        </p:nvSpPr>
        <p:spPr bwMode="auto">
          <a:xfrm>
            <a:off x="6571743" y="1554959"/>
            <a:ext cx="0" cy="17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93"/>
          <p:cNvSpPr>
            <a:spLocks noChangeShapeType="1"/>
          </p:cNvSpPr>
          <p:nvPr/>
        </p:nvSpPr>
        <p:spPr bwMode="auto">
          <a:xfrm>
            <a:off x="6571743" y="3003386"/>
            <a:ext cx="9525" cy="266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94"/>
          <p:cNvSpPr>
            <a:spLocks noChangeShapeType="1"/>
          </p:cNvSpPr>
          <p:nvPr/>
        </p:nvSpPr>
        <p:spPr bwMode="auto">
          <a:xfrm>
            <a:off x="4161918" y="2990686"/>
            <a:ext cx="486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95"/>
          <p:cNvSpPr>
            <a:spLocks noChangeShapeType="1"/>
          </p:cNvSpPr>
          <p:nvPr/>
        </p:nvSpPr>
        <p:spPr bwMode="auto">
          <a:xfrm>
            <a:off x="6571743" y="2838286"/>
            <a:ext cx="0" cy="17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96"/>
          <p:cNvSpPr>
            <a:spLocks noChangeShapeType="1"/>
          </p:cNvSpPr>
          <p:nvPr/>
        </p:nvSpPr>
        <p:spPr bwMode="auto">
          <a:xfrm>
            <a:off x="4169084" y="2828761"/>
            <a:ext cx="0" cy="17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Line 97"/>
          <p:cNvSpPr>
            <a:spLocks noChangeShapeType="1"/>
          </p:cNvSpPr>
          <p:nvPr/>
        </p:nvSpPr>
        <p:spPr bwMode="auto">
          <a:xfrm>
            <a:off x="9019668" y="2828761"/>
            <a:ext cx="0" cy="17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Line 101"/>
          <p:cNvSpPr>
            <a:spLocks noChangeShapeType="1"/>
          </p:cNvSpPr>
          <p:nvPr/>
        </p:nvSpPr>
        <p:spPr bwMode="auto">
          <a:xfrm>
            <a:off x="5349368" y="4350835"/>
            <a:ext cx="2400300" cy="9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Line 102"/>
          <p:cNvSpPr>
            <a:spLocks noChangeShapeType="1"/>
          </p:cNvSpPr>
          <p:nvPr/>
        </p:nvSpPr>
        <p:spPr bwMode="auto">
          <a:xfrm>
            <a:off x="6578093" y="4198435"/>
            <a:ext cx="0" cy="1714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105"/>
          <p:cNvSpPr>
            <a:spLocks noChangeShapeType="1"/>
          </p:cNvSpPr>
          <p:nvPr/>
        </p:nvSpPr>
        <p:spPr bwMode="auto">
          <a:xfrm>
            <a:off x="5360481" y="4342897"/>
            <a:ext cx="9525" cy="266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106"/>
          <p:cNvSpPr>
            <a:spLocks noChangeShapeType="1"/>
          </p:cNvSpPr>
          <p:nvPr/>
        </p:nvSpPr>
        <p:spPr bwMode="auto">
          <a:xfrm>
            <a:off x="7738556" y="4358772"/>
            <a:ext cx="9525" cy="2667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" name="Group 125"/>
          <p:cNvGrpSpPr>
            <a:grpSpLocks/>
          </p:cNvGrpSpPr>
          <p:nvPr/>
        </p:nvGrpSpPr>
        <p:grpSpPr bwMode="auto">
          <a:xfrm>
            <a:off x="908129" y="3245562"/>
            <a:ext cx="1771650" cy="765175"/>
            <a:chOff x="75" y="2382"/>
            <a:chExt cx="1116" cy="482"/>
          </a:xfrm>
        </p:grpSpPr>
        <p:sp>
          <p:nvSpPr>
            <p:cNvPr id="47" name="Text Box 121"/>
            <p:cNvSpPr txBox="1">
              <a:spLocks noChangeArrowheads="1"/>
            </p:cNvSpPr>
            <p:nvPr/>
          </p:nvSpPr>
          <p:spPr bwMode="auto">
            <a:xfrm>
              <a:off x="75" y="2382"/>
              <a:ext cx="1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Verdana" panose="020B0604030504040204" pitchFamily="34" charset="0"/>
                <a:buChar char=" "/>
                <a:defRPr sz="4000">
                  <a:solidFill>
                    <a:srgbClr val="5F604A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000">
                  <a:solidFill>
                    <a:srgbClr val="7F7358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400">
                  <a:solidFill>
                    <a:srgbClr val="7F7358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nl-BE" altLang="en-US" sz="1400" b="1" dirty="0">
                  <a:solidFill>
                    <a:srgbClr val="FF9900"/>
                  </a:solidFill>
                  <a:latin typeface="Arial" panose="020B0604020202020204" pitchFamily="34" charset="0"/>
                </a:rPr>
                <a:t>MITOCHONDRIAL</a:t>
              </a:r>
              <a:endParaRPr lang="nl-NL" altLang="en-US" sz="1400" b="1" dirty="0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" name="Text Box 122"/>
            <p:cNvSpPr txBox="1">
              <a:spLocks noChangeArrowheads="1"/>
            </p:cNvSpPr>
            <p:nvPr/>
          </p:nvSpPr>
          <p:spPr bwMode="auto">
            <a:xfrm>
              <a:off x="75" y="2527"/>
              <a:ext cx="1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Verdana" panose="020B0604030504040204" pitchFamily="34" charset="0"/>
                <a:buChar char=" "/>
                <a:defRPr sz="4000">
                  <a:solidFill>
                    <a:srgbClr val="5F604A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000">
                  <a:solidFill>
                    <a:srgbClr val="7F7358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400">
                  <a:solidFill>
                    <a:srgbClr val="7F7358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nl-BE" altLang="en-US" sz="1400" b="1" dirty="0">
                  <a:solidFill>
                    <a:srgbClr val="FF9900"/>
                  </a:solidFill>
                  <a:latin typeface="Arial" panose="020B0604020202020204" pitchFamily="34" charset="0"/>
                </a:rPr>
                <a:t>PERMEABILITY</a:t>
              </a:r>
              <a:endParaRPr lang="nl-NL" altLang="en-US" sz="1400" b="1" dirty="0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9" name="Text Box 123"/>
            <p:cNvSpPr txBox="1">
              <a:spLocks noChangeArrowheads="1"/>
            </p:cNvSpPr>
            <p:nvPr/>
          </p:nvSpPr>
          <p:spPr bwMode="auto">
            <a:xfrm>
              <a:off x="75" y="2672"/>
              <a:ext cx="111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08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Verdana" panose="020B0604030504040204" pitchFamily="34" charset="0"/>
                <a:buChar char=" "/>
                <a:defRPr sz="4000">
                  <a:solidFill>
                    <a:srgbClr val="5F604A"/>
                  </a:solidFill>
                  <a:latin typeface="Verdan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3000">
                  <a:solidFill>
                    <a:srgbClr val="7F7358"/>
                  </a:solidFill>
                  <a:latin typeface="Verdan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–"/>
                <a:defRPr sz="2400">
                  <a:solidFill>
                    <a:srgbClr val="7F7358"/>
                  </a:solidFill>
                  <a:latin typeface="Verdan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7F7358"/>
                  </a:solidFill>
                  <a:latin typeface="Verdana" panose="020B060403050404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nl-BE" altLang="en-US" sz="1400" b="1" dirty="0">
                  <a:solidFill>
                    <a:srgbClr val="FF9900"/>
                  </a:solidFill>
                  <a:latin typeface="Arial" panose="020B0604020202020204" pitchFamily="34" charset="0"/>
                </a:rPr>
                <a:t>TRANSITION</a:t>
              </a:r>
              <a:endParaRPr lang="nl-NL" altLang="en-US" sz="1400" b="1" dirty="0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50" name="Text Box 124"/>
          <p:cNvSpPr txBox="1">
            <a:spLocks noChangeArrowheads="1"/>
          </p:cNvSpPr>
          <p:nvPr/>
        </p:nvSpPr>
        <p:spPr bwMode="auto">
          <a:xfrm>
            <a:off x="908129" y="4841294"/>
            <a:ext cx="1771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BE" altLang="en-US" sz="1400" b="1">
                <a:solidFill>
                  <a:srgbClr val="FF9900"/>
                </a:solidFill>
                <a:latin typeface="Arial" panose="020B0604020202020204" pitchFamily="34" charset="0"/>
              </a:rPr>
              <a:t>CELL DEATH</a:t>
            </a:r>
            <a:endParaRPr lang="nl-NL" altLang="en-US" sz="1400" b="1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sp>
        <p:nvSpPr>
          <p:cNvPr id="51" name="Text Box 126"/>
          <p:cNvSpPr txBox="1">
            <a:spLocks noChangeArrowheads="1"/>
          </p:cNvSpPr>
          <p:nvPr/>
        </p:nvSpPr>
        <p:spPr bwMode="auto">
          <a:xfrm>
            <a:off x="908129" y="2126668"/>
            <a:ext cx="1771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nl-BE" altLang="en-US" sz="1400" b="1">
                <a:solidFill>
                  <a:srgbClr val="FF9900"/>
                </a:solidFill>
                <a:latin typeface="Arial" panose="020B0604020202020204" pitchFamily="34" charset="0"/>
              </a:rPr>
              <a:t>INITIAL INJURY</a:t>
            </a:r>
            <a:endParaRPr lang="nl-NL" altLang="en-US" sz="1400" b="1">
              <a:solidFill>
                <a:srgbClr val="FF9900"/>
              </a:solidFill>
              <a:latin typeface="Arial" panose="020B0604020202020204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3024266" y="1665098"/>
            <a:ext cx="305008" cy="3940577"/>
            <a:chOff x="2254250" y="2178442"/>
            <a:chExt cx="305008" cy="3940577"/>
          </a:xfrm>
        </p:grpSpPr>
        <p:grpSp>
          <p:nvGrpSpPr>
            <p:cNvPr id="61" name="Group 60"/>
            <p:cNvGrpSpPr/>
            <p:nvPr/>
          </p:nvGrpSpPr>
          <p:grpSpPr>
            <a:xfrm>
              <a:off x="2254250" y="3517307"/>
              <a:ext cx="285750" cy="1266825"/>
              <a:chOff x="2254250" y="3540125"/>
              <a:chExt cx="285750" cy="1266825"/>
            </a:xfrm>
          </p:grpSpPr>
          <p:sp>
            <p:nvSpPr>
              <p:cNvPr id="42" name="AutoShape 116"/>
              <p:cNvSpPr>
                <a:spLocks noChangeArrowheads="1"/>
              </p:cNvSpPr>
              <p:nvPr/>
            </p:nvSpPr>
            <p:spPr bwMode="auto">
              <a:xfrm rot="5400000">
                <a:off x="1763712" y="4030663"/>
                <a:ext cx="1266825" cy="285750"/>
              </a:xfrm>
              <a:prstGeom prst="homePlate">
                <a:avLst>
                  <a:gd name="adj" fmla="val 110833"/>
                </a:avLst>
              </a:prstGeom>
              <a:solidFill>
                <a:srgbClr val="FF9900"/>
              </a:solidFill>
              <a:ln w="50800" algn="ctr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Verdana" panose="020B0604030504040204" pitchFamily="34" charset="0"/>
                  <a:buChar char=" "/>
                  <a:defRPr sz="4000">
                    <a:solidFill>
                      <a:srgbClr val="5F604A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–"/>
                  <a:defRPr sz="24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endParaRPr lang="nl-BE" altLang="en-US" sz="1300">
                  <a:solidFill>
                    <a:srgbClr val="996633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4" name="Text Box 119"/>
              <p:cNvSpPr txBox="1">
                <a:spLocks noChangeArrowheads="1"/>
              </p:cNvSpPr>
              <p:nvPr/>
            </p:nvSpPr>
            <p:spPr bwMode="auto">
              <a:xfrm rot="16200000">
                <a:off x="1924049" y="3949700"/>
                <a:ext cx="946150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>
                <a:spAutoFit/>
              </a:bodyPr>
              <a:lstStyle>
                <a:lvl1pPr>
                  <a:spcBef>
                    <a:spcPct val="20000"/>
                  </a:spcBef>
                  <a:buFont typeface="Verdana" panose="020B0604030504040204" pitchFamily="34" charset="0"/>
                  <a:buChar char=" "/>
                  <a:defRPr sz="4000">
                    <a:solidFill>
                      <a:srgbClr val="5F604A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–"/>
                  <a:defRPr sz="24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nl-BE" altLang="en-US" sz="1000" b="1">
                    <a:solidFill>
                      <a:schemeClr val="tx1"/>
                    </a:solidFill>
                    <a:latin typeface="Arial" panose="020B0604020202020204" pitchFamily="34" charset="0"/>
                  </a:rPr>
                  <a:t>STEP II</a:t>
                </a:r>
                <a:endParaRPr lang="nl-NL" altLang="en-US" sz="1000" b="1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254250" y="4895057"/>
              <a:ext cx="285750" cy="1223962"/>
              <a:chOff x="2254250" y="4887913"/>
              <a:chExt cx="285750" cy="1223962"/>
            </a:xfrm>
          </p:grpSpPr>
          <p:sp>
            <p:nvSpPr>
              <p:cNvPr id="41" name="AutoShape 115"/>
              <p:cNvSpPr>
                <a:spLocks noChangeArrowheads="1"/>
              </p:cNvSpPr>
              <p:nvPr/>
            </p:nvSpPr>
            <p:spPr bwMode="auto">
              <a:xfrm rot="5400000">
                <a:off x="1792287" y="5364163"/>
                <a:ext cx="1209675" cy="285750"/>
              </a:xfrm>
              <a:prstGeom prst="homePlate">
                <a:avLst>
                  <a:gd name="adj" fmla="val 105833"/>
                </a:avLst>
              </a:prstGeom>
              <a:solidFill>
                <a:srgbClr val="993300"/>
              </a:solidFill>
              <a:ln w="50800" algn="ctr">
                <a:solidFill>
                  <a:srgbClr val="99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Verdana" panose="020B0604030504040204" pitchFamily="34" charset="0"/>
                  <a:buChar char=" "/>
                  <a:defRPr sz="4000">
                    <a:solidFill>
                      <a:srgbClr val="5F604A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–"/>
                  <a:defRPr sz="24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endParaRPr lang="nl-BE" altLang="en-US" sz="1300">
                  <a:solidFill>
                    <a:srgbClr val="996633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43" name="Text Box 118"/>
              <p:cNvSpPr txBox="1">
                <a:spLocks noChangeArrowheads="1"/>
              </p:cNvSpPr>
              <p:nvPr/>
            </p:nvSpPr>
            <p:spPr bwMode="auto">
              <a:xfrm rot="16200000">
                <a:off x="1914526" y="5238750"/>
                <a:ext cx="946150" cy="2444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>
                <a:spAutoFit/>
              </a:bodyPr>
              <a:lstStyle>
                <a:lvl1pPr>
                  <a:spcBef>
                    <a:spcPct val="20000"/>
                  </a:spcBef>
                  <a:buFont typeface="Verdana" panose="020B0604030504040204" pitchFamily="34" charset="0"/>
                  <a:buChar char=" "/>
                  <a:defRPr sz="4000">
                    <a:solidFill>
                      <a:srgbClr val="5F604A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–"/>
                  <a:defRPr sz="24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nl-BE" altLang="en-US" sz="10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STEP III</a:t>
                </a:r>
                <a:endParaRPr lang="nl-NL" altLang="en-US" sz="10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2273508" y="2178442"/>
              <a:ext cx="285750" cy="1227941"/>
              <a:chOff x="2273508" y="2235984"/>
              <a:chExt cx="285750" cy="1227941"/>
            </a:xfrm>
          </p:grpSpPr>
          <p:sp>
            <p:nvSpPr>
              <p:cNvPr id="58" name="AutoShape 115"/>
              <p:cNvSpPr>
                <a:spLocks noChangeArrowheads="1"/>
              </p:cNvSpPr>
              <p:nvPr/>
            </p:nvSpPr>
            <p:spPr bwMode="auto">
              <a:xfrm rot="5400000">
                <a:off x="1811545" y="2716213"/>
                <a:ext cx="1209675" cy="285750"/>
              </a:xfrm>
              <a:prstGeom prst="homePlate">
                <a:avLst>
                  <a:gd name="adj" fmla="val 105833"/>
                </a:avLst>
              </a:prstGeom>
              <a:solidFill>
                <a:schemeClr val="accent2">
                  <a:lumMod val="60000"/>
                  <a:lumOff val="40000"/>
                </a:schemeClr>
              </a:solidFill>
              <a:ln w="50800" algn="ctr">
                <a:solidFill>
                  <a:schemeClr val="accent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Verdana" panose="020B0604030504040204" pitchFamily="34" charset="0"/>
                  <a:buChar char=" "/>
                  <a:defRPr sz="4000">
                    <a:solidFill>
                      <a:srgbClr val="5F604A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–"/>
                  <a:defRPr sz="24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endParaRPr lang="nl-BE" altLang="en-US" sz="1300">
                  <a:solidFill>
                    <a:srgbClr val="996633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59" name="Text Box 118"/>
              <p:cNvSpPr txBox="1">
                <a:spLocks noChangeArrowheads="1"/>
              </p:cNvSpPr>
              <p:nvPr/>
            </p:nvSpPr>
            <p:spPr bwMode="auto">
              <a:xfrm rot="16200000">
                <a:off x="1939329" y="2590800"/>
                <a:ext cx="954107" cy="244475"/>
              </a:xfrm>
              <a:prstGeom prst="rect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508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>
                <a:spAutoFit/>
              </a:bodyPr>
              <a:lstStyle>
                <a:lvl1pPr>
                  <a:spcBef>
                    <a:spcPct val="20000"/>
                  </a:spcBef>
                  <a:buFont typeface="Verdana" panose="020B0604030504040204" pitchFamily="34" charset="0"/>
                  <a:buChar char=" "/>
                  <a:defRPr sz="4000">
                    <a:solidFill>
                      <a:srgbClr val="5F604A"/>
                    </a:solidFill>
                    <a:latin typeface="Verdana" panose="020B060403050404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–"/>
                  <a:defRPr sz="24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7F7358"/>
                    </a:solidFill>
                    <a:latin typeface="Verdana" panose="020B060403050404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  <a:buFontTx/>
                  <a:buNone/>
                </a:pPr>
                <a:r>
                  <a:rPr lang="nl-BE" altLang="en-US" sz="10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STEP </a:t>
                </a:r>
                <a:r>
                  <a:rPr lang="nl-BE" altLang="en-US" sz="1000" b="1" dirty="0" smtClean="0">
                    <a:solidFill>
                      <a:schemeClr val="tx1"/>
                    </a:solidFill>
                    <a:latin typeface="Arial" panose="020B0604020202020204" pitchFamily="34" charset="0"/>
                  </a:rPr>
                  <a:t>I</a:t>
                </a:r>
                <a:endParaRPr lang="nl-NL" altLang="en-US" sz="10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74" name="AutoShape 116"/>
          <p:cNvSpPr>
            <a:spLocks noChangeArrowheads="1"/>
          </p:cNvSpPr>
          <p:nvPr/>
        </p:nvSpPr>
        <p:spPr bwMode="auto">
          <a:xfrm rot="5400000">
            <a:off x="9608876" y="3494501"/>
            <a:ext cx="1266825" cy="285750"/>
          </a:xfrm>
          <a:prstGeom prst="homePlate">
            <a:avLst>
              <a:gd name="adj" fmla="val 110833"/>
            </a:avLst>
          </a:prstGeom>
          <a:solidFill>
            <a:srgbClr val="00B0F0"/>
          </a:solidFill>
          <a:ln w="50800" algn="ctr">
            <a:solidFill>
              <a:srgbClr val="00B0F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nl-BE" altLang="en-US" sz="130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75" name="Text Box 119"/>
          <p:cNvSpPr txBox="1">
            <a:spLocks noChangeArrowheads="1"/>
          </p:cNvSpPr>
          <p:nvPr/>
        </p:nvSpPr>
        <p:spPr bwMode="auto">
          <a:xfrm rot="16200000">
            <a:off x="9996067" y="3413538"/>
            <a:ext cx="49244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0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K E</a:t>
            </a:r>
            <a:endParaRPr lang="nl-NL" altLang="en-US" sz="1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2" name="AutoShape 115"/>
          <p:cNvSpPr>
            <a:spLocks noChangeArrowheads="1"/>
          </p:cNvSpPr>
          <p:nvPr/>
        </p:nvSpPr>
        <p:spPr bwMode="auto">
          <a:xfrm rot="5400000">
            <a:off x="9637451" y="4857963"/>
            <a:ext cx="1209675" cy="285750"/>
          </a:xfrm>
          <a:prstGeom prst="homePlate">
            <a:avLst>
              <a:gd name="adj" fmla="val 105833"/>
            </a:avLst>
          </a:prstGeom>
          <a:solidFill>
            <a:schemeClr val="accent1">
              <a:lumMod val="75000"/>
            </a:schemeClr>
          </a:solidFill>
          <a:ln w="50800" algn="ctr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nl-BE" altLang="en-US" sz="130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73" name="Text Box 118"/>
          <p:cNvSpPr txBox="1">
            <a:spLocks noChangeArrowheads="1"/>
          </p:cNvSpPr>
          <p:nvPr/>
        </p:nvSpPr>
        <p:spPr bwMode="auto">
          <a:xfrm rot="16200000">
            <a:off x="9986544" y="4732550"/>
            <a:ext cx="49244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0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A O</a:t>
            </a:r>
            <a:endParaRPr lang="nl-NL" altLang="en-US" sz="1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70" name="AutoShape 115"/>
          <p:cNvSpPr>
            <a:spLocks noChangeArrowheads="1"/>
          </p:cNvSpPr>
          <p:nvPr/>
        </p:nvSpPr>
        <p:spPr bwMode="auto">
          <a:xfrm rot="5400000">
            <a:off x="9656709" y="2145327"/>
            <a:ext cx="1209675" cy="285750"/>
          </a:xfrm>
          <a:prstGeom prst="homePlate">
            <a:avLst>
              <a:gd name="adj" fmla="val 105833"/>
            </a:avLst>
          </a:prstGeom>
          <a:solidFill>
            <a:schemeClr val="tx2">
              <a:lumMod val="40000"/>
              <a:lumOff val="60000"/>
            </a:schemeClr>
          </a:solidFill>
          <a:ln w="50800" algn="ctr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nl-BE" altLang="en-US" sz="1300">
              <a:solidFill>
                <a:srgbClr val="996633"/>
              </a:solidFill>
              <a:latin typeface="Arial" panose="020B0604020202020204" pitchFamily="34" charset="0"/>
            </a:endParaRPr>
          </a:p>
        </p:txBody>
      </p:sp>
      <p:sp>
        <p:nvSpPr>
          <p:cNvPr id="71" name="Text Box 118"/>
          <p:cNvSpPr txBox="1">
            <a:spLocks noChangeArrowheads="1"/>
          </p:cNvSpPr>
          <p:nvPr/>
        </p:nvSpPr>
        <p:spPr bwMode="auto">
          <a:xfrm rot="16200000">
            <a:off x="9938381" y="2019914"/>
            <a:ext cx="646331" cy="2444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Font typeface="Verdana" panose="020B0604030504040204" pitchFamily="34" charset="0"/>
              <a:buChar char=" "/>
              <a:defRPr sz="4000">
                <a:solidFill>
                  <a:srgbClr val="5F604A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000">
                <a:solidFill>
                  <a:srgbClr val="7F7358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–"/>
              <a:defRPr sz="2400">
                <a:solidFill>
                  <a:srgbClr val="7F7358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7F7358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nl-BE" altLang="en-US" sz="1000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M I E</a:t>
            </a:r>
            <a:endParaRPr lang="nl-NL" altLang="en-US" sz="10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43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Mathieu</dc:creator>
  <cp:lastModifiedBy>Mathieu</cp:lastModifiedBy>
  <cp:revision>6</cp:revision>
  <dcterms:created xsi:type="dcterms:W3CDTF">2016-06-28T18:13:09Z</dcterms:created>
  <dcterms:modified xsi:type="dcterms:W3CDTF">2016-11-10T07:14:25Z</dcterms:modified>
</cp:coreProperties>
</file>